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90D-3467-4802-89A8-8FB0CDA57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DEFE6-48E1-4B02-8CDC-307D5A47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2F8E-BBAE-4835-A140-CE232EC9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D0C6-9BF5-4061-A594-A9E8BAC2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A2FA8-9ABC-46BC-9FD2-7ED2458A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46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F2A-0AD9-4504-8EDD-9D34534E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07D05-6966-40AA-98CF-58743D8E8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44736-6DDF-41DB-B11F-F704F95F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D4C4-78DC-4D49-A3D1-F185603F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4ABF-65C0-452D-BF09-D45ADF67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2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21124-BD89-4038-90A9-7D88341A5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A1D39-8353-418D-98AE-91CD77EB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CAEB-05C6-4171-A051-4C9B2B6D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AA65C-B1E4-4736-B132-0D9EBF3D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882A-1658-42BF-B19F-79B019C1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34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AB02-E28F-44CD-A4F9-8C032E6A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1255-9C26-4F9F-96A5-DE5CF2AFB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97820-5E63-4ADB-A086-C30904C8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8071A-085A-4C08-9D6D-1CEF266E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17C1-865B-4F35-960B-BACF22C6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58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D543-0710-4BF1-85E3-552EFB74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7D384-D99D-4A65-87EF-4140976C9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939DA-BCEE-4603-9173-73DEAEC2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4D50-1062-4497-925C-FFAFF5C8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D0074-124A-48B3-8E79-78D2335F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09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D2A1-7E1A-4BC1-A9EB-566262C3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59FD-B5CA-40A9-A4EC-0222B4AE0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8EAF8-9301-45F1-9CE9-837990279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0EB3-0752-4393-AEB1-2B4CE398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1E6F3-3DF1-41B5-B2C5-8D383452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B8E98-A4D8-4426-AC0C-C00A1928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5656-BCD3-492B-857E-B75DAE3F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6169-B582-4020-BDB3-F1C2D700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F1AD5-139C-43F7-901A-4CAB0845D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9CA9B-0BEB-424E-89EB-411FE1CA0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8DB4A-7D41-4A4A-8503-F0BA0ABC9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2BB32-074C-4105-9E42-69D3FA30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ED32C-E6FB-43FA-9CC0-393803AE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728D3-3139-4976-9AA1-BA5038F7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75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FA5F-7638-4513-A4A3-59E68EF7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96C63-90C7-4B66-875B-901E641F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85068-4661-4100-91DE-470C1E9E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C3AAC-5CEF-4641-83C4-5C16887F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28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74F2-F87C-40BA-9712-AD91C07C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029AC-0B09-4B20-85FE-36A8B55E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AA1E2-C664-4E63-BB48-48BEF068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66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B69A-019C-4E7A-99A3-61E316BA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8E17-7988-4B66-8410-AC89D9D4C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830C8-43EE-445D-A525-88527E43B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0C814-588C-4CAE-82F0-2A5BF2F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21C1-7610-4F64-B6C6-5CED35B4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8D5AC-9E4B-4439-8F1C-236F3CC7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1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596B-D2E4-4DFE-98B2-BDA21C95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AAD4-7882-495C-ACA3-2D0F0F5D9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E5B9B-C456-4F5E-97DF-5C4E36883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BA339-CED9-479A-9925-8C3AA5C7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CE4BE-1C46-4F55-92E3-0A88394F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BF24C-FB15-4CBB-BC63-A855B01F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0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79AC1-6971-4FA0-9773-CEF97244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A491C-820B-471A-AD97-69699C222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896D-228C-4C7C-956A-8B31164B1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E1D1-83FB-42FF-9A1C-9808E148F43C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0836-AF54-4A8C-8595-16F03B0F9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7F14-00D0-4826-BFF8-340E3F297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4E1EA-FBF0-4C23-82E5-AD2850C1E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49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id"/><Relationship Id="rId7" Type="http://schemas.openxmlformats.org/officeDocument/2006/relationships/image" Target="../media/image4.png"/><Relationship Id="rId2" Type="http://schemas.microsoft.com/office/2007/relationships/media" Target="../media/media1.mid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074235">
            <a:hlinkClick r:id="" action="ppaction://media"/>
            <a:extLst>
              <a:ext uri="{FF2B5EF4-FFF2-40B4-BE49-F238E27FC236}">
                <a16:creationId xmlns:a16="http://schemas.microsoft.com/office/drawing/2014/main" id="{F781E688-EA0E-4705-A043-4D51B8E7E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A7FCC-3EBD-42C1-8A6E-62AF7B723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" y="676548"/>
            <a:ext cx="8263955" cy="5504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B9FBF6-0C25-403B-B55E-D1150AEB30BC}"/>
              </a:ext>
            </a:extLst>
          </p:cNvPr>
          <p:cNvSpPr/>
          <p:nvPr/>
        </p:nvSpPr>
        <p:spPr>
          <a:xfrm>
            <a:off x="9037980" y="1146172"/>
            <a:ext cx="2902227" cy="4288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1" dirty="0">
                <a:solidFill>
                  <a:srgbClr val="7030A0"/>
                </a:solidFill>
              </a:rPr>
              <a:t>New to Country Segment Strategy</a:t>
            </a:r>
          </a:p>
          <a:p>
            <a:pPr algn="ctr"/>
            <a:endParaRPr lang="en-IN" sz="2400" b="1" i="1" dirty="0">
              <a:solidFill>
                <a:srgbClr val="7030A0"/>
              </a:solidFill>
            </a:endParaRPr>
          </a:p>
          <a:p>
            <a:pPr algn="ctr"/>
            <a:r>
              <a:rPr lang="en-IN" sz="2400" b="1" i="1" dirty="0">
                <a:solidFill>
                  <a:srgbClr val="7030A0"/>
                </a:solidFill>
              </a:rPr>
              <a:t>Team – Breaking Boundaries</a:t>
            </a:r>
          </a:p>
          <a:p>
            <a:pPr algn="ctr"/>
            <a:endParaRPr lang="en-IN" sz="2400" b="1" i="1" dirty="0">
              <a:solidFill>
                <a:srgbClr val="7030A0"/>
              </a:solidFill>
            </a:endParaRPr>
          </a:p>
          <a:p>
            <a:pPr algn="ctr"/>
            <a:r>
              <a:rPr lang="en-IN" sz="2400" b="1" i="1" dirty="0">
                <a:solidFill>
                  <a:srgbClr val="7030A0"/>
                </a:solidFill>
              </a:rPr>
              <a:t>Represented by</a:t>
            </a:r>
          </a:p>
          <a:p>
            <a:pPr algn="ctr"/>
            <a:r>
              <a:rPr lang="en-IN" b="1" i="1" dirty="0">
                <a:solidFill>
                  <a:srgbClr val="7030A0"/>
                </a:solidFill>
              </a:rPr>
              <a:t>Arindam Chatterjee</a:t>
            </a:r>
          </a:p>
          <a:p>
            <a:pPr algn="ctr"/>
            <a:r>
              <a:rPr lang="en-IN" b="1" i="1" dirty="0">
                <a:solidFill>
                  <a:srgbClr val="7030A0"/>
                </a:solidFill>
              </a:rPr>
              <a:t>Ashwini </a:t>
            </a:r>
            <a:r>
              <a:rPr lang="en-IN" b="1" i="1" dirty="0" err="1">
                <a:solidFill>
                  <a:srgbClr val="7030A0"/>
                </a:solidFill>
              </a:rPr>
              <a:t>Sancheti</a:t>
            </a:r>
            <a:endParaRPr lang="en-IN" b="1" i="1" dirty="0">
              <a:solidFill>
                <a:srgbClr val="7030A0"/>
              </a:solidFill>
            </a:endParaRPr>
          </a:p>
          <a:p>
            <a:pPr algn="ctr"/>
            <a:r>
              <a:rPr lang="en-IN" b="1" i="1" dirty="0" err="1">
                <a:solidFill>
                  <a:srgbClr val="7030A0"/>
                </a:solidFill>
              </a:rPr>
              <a:t>Paramgama</a:t>
            </a:r>
            <a:r>
              <a:rPr lang="en-IN" b="1" i="1" dirty="0">
                <a:solidFill>
                  <a:srgbClr val="7030A0"/>
                </a:solidFill>
              </a:rPr>
              <a:t> </a:t>
            </a:r>
            <a:r>
              <a:rPr lang="en-IN" b="1" i="1" dirty="0" err="1">
                <a:solidFill>
                  <a:srgbClr val="7030A0"/>
                </a:solidFill>
              </a:rPr>
              <a:t>Sikdar</a:t>
            </a:r>
            <a:endParaRPr lang="en-IN" b="1" i="1" dirty="0">
              <a:solidFill>
                <a:srgbClr val="7030A0"/>
              </a:solidFill>
            </a:endParaRPr>
          </a:p>
          <a:p>
            <a:pPr algn="ctr"/>
            <a:r>
              <a:rPr lang="en-IN" b="1" i="1" dirty="0" err="1">
                <a:solidFill>
                  <a:srgbClr val="7030A0"/>
                </a:solidFill>
              </a:rPr>
              <a:t>Subhajit</a:t>
            </a:r>
            <a:r>
              <a:rPr lang="en-IN" b="1" i="1" dirty="0">
                <a:solidFill>
                  <a:srgbClr val="7030A0"/>
                </a:solidFill>
              </a:rPr>
              <a:t> Pal</a:t>
            </a:r>
          </a:p>
          <a:p>
            <a:pPr algn="ctr"/>
            <a:r>
              <a:rPr lang="en-IN" b="1" i="1" dirty="0" err="1">
                <a:solidFill>
                  <a:srgbClr val="7030A0"/>
                </a:solidFill>
              </a:rPr>
              <a:t>Shatadal</a:t>
            </a:r>
            <a:r>
              <a:rPr lang="en-IN" b="1" i="1" dirty="0">
                <a:solidFill>
                  <a:srgbClr val="7030A0"/>
                </a:solidFill>
              </a:rPr>
              <a:t> Dey</a:t>
            </a:r>
          </a:p>
        </p:txBody>
      </p:sp>
    </p:spTree>
    <p:extLst>
      <p:ext uri="{BB962C8B-B14F-4D97-AF65-F5344CB8AC3E}">
        <p14:creationId xmlns:p14="http://schemas.microsoft.com/office/powerpoint/2010/main" val="61879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5"/>
    </mc:Choice>
    <mc:Fallback>
      <p:transition spd="slow" advTm="8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2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52CA4-3E43-4E9C-A1BD-AFBDB4D30E12}"/>
              </a:ext>
            </a:extLst>
          </p:cNvPr>
          <p:cNvSpPr/>
          <p:nvPr/>
        </p:nvSpPr>
        <p:spPr>
          <a:xfrm>
            <a:off x="247509" y="487219"/>
            <a:ext cx="5252143" cy="2759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1" dirty="0">
                <a:solidFill>
                  <a:srgbClr val="7030A0"/>
                </a:solidFill>
              </a:rPr>
              <a:t>This is how the expat migration network looks like.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97A95-5E92-4F4B-9203-69C68534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32" y="487219"/>
            <a:ext cx="6515267" cy="6177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578ABA-3431-4EEC-B1A5-F5B2967DA2F9}"/>
              </a:ext>
            </a:extLst>
          </p:cNvPr>
          <p:cNvSpPr/>
          <p:nvPr/>
        </p:nvSpPr>
        <p:spPr>
          <a:xfrm>
            <a:off x="247508" y="3078019"/>
            <a:ext cx="5252143" cy="2759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1" dirty="0">
                <a:solidFill>
                  <a:srgbClr val="7030A0"/>
                </a:solidFill>
              </a:rPr>
              <a:t>HSBC’s international network and the aspiration to become a mobile centred smart bank gives it a natural right to compete in this segment</a:t>
            </a:r>
          </a:p>
        </p:txBody>
      </p:sp>
      <p:pic>
        <p:nvPicPr>
          <p:cNvPr id="8" name="j0074235">
            <a:hlinkClick r:id="" action="ppaction://media"/>
            <a:extLst>
              <a:ext uri="{FF2B5EF4-FFF2-40B4-BE49-F238E27FC236}">
                <a16:creationId xmlns:a16="http://schemas.microsoft.com/office/drawing/2014/main" id="{D9312EB6-71B5-40D6-A9CB-271AC1C9D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5"/>
    </mc:Choice>
    <mc:Fallback>
      <p:transition spd="slow" advTm="14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52CA4-3E43-4E9C-A1BD-AFBDB4D30E12}"/>
              </a:ext>
            </a:extLst>
          </p:cNvPr>
          <p:cNvSpPr/>
          <p:nvPr/>
        </p:nvSpPr>
        <p:spPr>
          <a:xfrm>
            <a:off x="633963" y="2049218"/>
            <a:ext cx="11173724" cy="2759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i="1" dirty="0">
                <a:solidFill>
                  <a:srgbClr val="7030A0"/>
                </a:solidFill>
              </a:rPr>
              <a:t>Let us find out how….</a:t>
            </a:r>
          </a:p>
        </p:txBody>
      </p:sp>
      <p:pic>
        <p:nvPicPr>
          <p:cNvPr id="8" name="j0074235">
            <a:hlinkClick r:id="" action="ppaction://media"/>
            <a:extLst>
              <a:ext uri="{FF2B5EF4-FFF2-40B4-BE49-F238E27FC236}">
                <a16:creationId xmlns:a16="http://schemas.microsoft.com/office/drawing/2014/main" id="{D9312EB6-71B5-40D6-A9CB-271AC1C9D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7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2"/>
    </mc:Choice>
    <mc:Fallback>
      <p:transition spd="slow" advTm="5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074235">
            <a:hlinkClick r:id="" action="ppaction://media"/>
            <a:extLst>
              <a:ext uri="{FF2B5EF4-FFF2-40B4-BE49-F238E27FC236}">
                <a16:creationId xmlns:a16="http://schemas.microsoft.com/office/drawing/2014/main" id="{F781E688-EA0E-4705-A043-4D51B8E7E4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D380A1-DD4B-4C34-BD62-C23C993DD2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48"/>
          <a:stretch/>
        </p:blipFill>
        <p:spPr>
          <a:xfrm>
            <a:off x="1207889" y="489068"/>
            <a:ext cx="9776221" cy="53948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85C55C-9B36-427D-8959-B2876E585CEA}"/>
              </a:ext>
            </a:extLst>
          </p:cNvPr>
          <p:cNvGrpSpPr/>
          <p:nvPr/>
        </p:nvGrpSpPr>
        <p:grpSpPr>
          <a:xfrm>
            <a:off x="1207889" y="760737"/>
            <a:ext cx="9776221" cy="4851559"/>
            <a:chOff x="1207889" y="760737"/>
            <a:chExt cx="9776221" cy="48515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3851A9-6278-4286-8730-2E87F8140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7489"/>
            <a:stretch/>
          </p:blipFill>
          <p:spPr>
            <a:xfrm>
              <a:off x="1207889" y="760737"/>
              <a:ext cx="9776221" cy="4851559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15B041A-9631-4D69-BF48-D35221927603}"/>
                </a:ext>
              </a:extLst>
            </p:cNvPr>
            <p:cNvSpPr/>
            <p:nvPr/>
          </p:nvSpPr>
          <p:spPr>
            <a:xfrm>
              <a:off x="1457740" y="760737"/>
              <a:ext cx="8918712" cy="1842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b="1" dirty="0"/>
                <a:t>People today are mobile and globally connected than ever before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487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1"/>
    </mc:Choice>
    <mc:Fallback>
      <p:transition spd="slow" advTm="9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6584C-B6E6-4FD9-B8EA-7D7AAFF9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85" y="489067"/>
            <a:ext cx="9776221" cy="587986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1762E4-9416-4402-8961-DC0B87E66274}"/>
              </a:ext>
            </a:extLst>
          </p:cNvPr>
          <p:cNvSpPr/>
          <p:nvPr/>
        </p:nvSpPr>
        <p:spPr>
          <a:xfrm>
            <a:off x="1272208" y="662609"/>
            <a:ext cx="4823792" cy="12722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</a:rPr>
              <a:t>Migrants contributed 9.4% of global GDP which is $6.7 trillion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076B66-0682-4640-B04A-A273F05E910E}"/>
              </a:ext>
            </a:extLst>
          </p:cNvPr>
          <p:cNvSpPr/>
          <p:nvPr/>
        </p:nvSpPr>
        <p:spPr>
          <a:xfrm>
            <a:off x="6186823" y="662609"/>
            <a:ext cx="4695155" cy="12722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</a:rPr>
              <a:t>Migrants sent ~ $600 billion in remittances in 2017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E77BD-2E1C-4FED-8DC4-853F632A2743}"/>
              </a:ext>
            </a:extLst>
          </p:cNvPr>
          <p:cNvSpPr/>
          <p:nvPr/>
        </p:nvSpPr>
        <p:spPr>
          <a:xfrm>
            <a:off x="1207889" y="5425343"/>
            <a:ext cx="9749717" cy="841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A32B7F-0332-4CDB-B044-243A0D80EDF8}"/>
              </a:ext>
            </a:extLst>
          </p:cNvPr>
          <p:cNvSpPr/>
          <p:nvPr/>
        </p:nvSpPr>
        <p:spPr>
          <a:xfrm>
            <a:off x="1181385" y="4987311"/>
            <a:ext cx="4823792" cy="12722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</a:rPr>
              <a:t>EU immigrants contribute $2300 more per year to UK than average British citizen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0EA4B-E32B-47C7-835B-90D3C69AE371}"/>
              </a:ext>
            </a:extLst>
          </p:cNvPr>
          <p:cNvSpPr/>
          <p:nvPr/>
        </p:nvSpPr>
        <p:spPr>
          <a:xfrm>
            <a:off x="6058186" y="4987311"/>
            <a:ext cx="4823792" cy="12722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</a:rPr>
              <a:t>52% migrants plan to stay for more than 5 years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88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35"/>
    </mc:Choice>
    <mc:Fallback>
      <p:transition spd="slow" advTm="22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D6A72A-A65E-45B8-A67B-8BB9D7B8769B}"/>
              </a:ext>
            </a:extLst>
          </p:cNvPr>
          <p:cNvGrpSpPr/>
          <p:nvPr/>
        </p:nvGrpSpPr>
        <p:grpSpPr>
          <a:xfrm>
            <a:off x="1207889" y="470452"/>
            <a:ext cx="9751659" cy="5307495"/>
            <a:chOff x="1207889" y="470452"/>
            <a:chExt cx="9751659" cy="53074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C4CF43-0A73-4503-AA0E-5FEB76E5D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1" b="17038"/>
            <a:stretch/>
          </p:blipFill>
          <p:spPr>
            <a:xfrm>
              <a:off x="1207889" y="489067"/>
              <a:ext cx="9751659" cy="4878063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F30664-0A91-41EE-B4DB-61D630B9F4E2}"/>
                </a:ext>
              </a:extLst>
            </p:cNvPr>
            <p:cNvSpPr/>
            <p:nvPr/>
          </p:nvSpPr>
          <p:spPr>
            <a:xfrm>
              <a:off x="1470992" y="470452"/>
              <a:ext cx="8918712" cy="5307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7200" b="1" dirty="0"/>
                <a:t>All of that makes the Expat segment a massive business potential</a:t>
              </a:r>
            </a:p>
          </p:txBody>
        </p:sp>
      </p:grpSp>
      <p:pic>
        <p:nvPicPr>
          <p:cNvPr id="7" name="j0074235">
            <a:hlinkClick r:id="" action="ppaction://media"/>
            <a:extLst>
              <a:ext uri="{FF2B5EF4-FFF2-40B4-BE49-F238E27FC236}">
                <a16:creationId xmlns:a16="http://schemas.microsoft.com/office/drawing/2014/main" id="{7478B0E1-09FA-4667-A79F-33220248E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1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5"/>
    </mc:Choice>
    <mc:Fallback>
      <p:transition spd="slow" advTm="7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80060-CECD-45B8-9E2B-E9906C1C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728003"/>
            <a:ext cx="2805362" cy="5205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E455A-C75A-41BA-9A37-111E13084E1D}"/>
              </a:ext>
            </a:extLst>
          </p:cNvPr>
          <p:cNvSpPr/>
          <p:nvPr/>
        </p:nvSpPr>
        <p:spPr>
          <a:xfrm>
            <a:off x="4258408" y="1847021"/>
            <a:ext cx="7496271" cy="2739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i="1" dirty="0">
                <a:solidFill>
                  <a:srgbClr val="7030A0"/>
                </a:solidFill>
              </a:rPr>
              <a:t>Meera has recently moved to UK</a:t>
            </a:r>
          </a:p>
        </p:txBody>
      </p:sp>
      <p:pic>
        <p:nvPicPr>
          <p:cNvPr id="2" name="j0074235">
            <a:hlinkClick r:id="" action="ppaction://media"/>
            <a:extLst>
              <a:ext uri="{FF2B5EF4-FFF2-40B4-BE49-F238E27FC236}">
                <a16:creationId xmlns:a16="http://schemas.microsoft.com/office/drawing/2014/main" id="{362F0864-D4C5-4233-8720-2E3146F2A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2"/>
    </mc:Choice>
    <mc:Fallback>
      <p:transition spd="slow" advTm="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AC3E8-B078-4B6E-9154-FE69C638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8" y="298056"/>
            <a:ext cx="9921177" cy="5095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E455A-C75A-41BA-9A37-111E13084E1D}"/>
              </a:ext>
            </a:extLst>
          </p:cNvPr>
          <p:cNvSpPr/>
          <p:nvPr/>
        </p:nvSpPr>
        <p:spPr>
          <a:xfrm>
            <a:off x="304800" y="5393635"/>
            <a:ext cx="11582400" cy="1300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i="1" dirty="0">
                <a:solidFill>
                  <a:srgbClr val="7030A0"/>
                </a:solidFill>
              </a:rPr>
              <a:t>But she is not alone</a:t>
            </a:r>
          </a:p>
        </p:txBody>
      </p:sp>
      <p:pic>
        <p:nvPicPr>
          <p:cNvPr id="6" name="j0074235">
            <a:hlinkClick r:id="" action="ppaction://media"/>
            <a:extLst>
              <a:ext uri="{FF2B5EF4-FFF2-40B4-BE49-F238E27FC236}">
                <a16:creationId xmlns:a16="http://schemas.microsoft.com/office/drawing/2014/main" id="{36C46DB7-74A8-4D3F-AC40-86DB2CCC2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"/>
    </mc:Choice>
    <mc:Fallback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1DB0F-97CE-4C27-AC9F-5019E494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8" y="1086678"/>
            <a:ext cx="11282523" cy="5530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452CA4-3E43-4E9C-A1BD-AFBDB4D30E12}"/>
              </a:ext>
            </a:extLst>
          </p:cNvPr>
          <p:cNvSpPr/>
          <p:nvPr/>
        </p:nvSpPr>
        <p:spPr>
          <a:xfrm>
            <a:off x="141229" y="0"/>
            <a:ext cx="11909540" cy="1300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i="1" dirty="0">
                <a:solidFill>
                  <a:srgbClr val="7030A0"/>
                </a:solidFill>
              </a:rPr>
              <a:t>And she has a lot to worry about</a:t>
            </a:r>
          </a:p>
        </p:txBody>
      </p:sp>
    </p:spTree>
    <p:extLst>
      <p:ext uri="{BB962C8B-B14F-4D97-AF65-F5344CB8AC3E}">
        <p14:creationId xmlns:p14="http://schemas.microsoft.com/office/powerpoint/2010/main" val="99671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5"/>
    </mc:Choice>
    <mc:Fallback>
      <p:transition spd="slow" advTm="1786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52CA4-3E43-4E9C-A1BD-AFBDB4D30E12}"/>
              </a:ext>
            </a:extLst>
          </p:cNvPr>
          <p:cNvSpPr/>
          <p:nvPr/>
        </p:nvSpPr>
        <p:spPr>
          <a:xfrm>
            <a:off x="92765" y="2444924"/>
            <a:ext cx="5328538" cy="1300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i="1" dirty="0">
                <a:solidFill>
                  <a:srgbClr val="7030A0"/>
                </a:solidFill>
              </a:rPr>
              <a:t>There are many like 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60A32-9A8C-4B0D-B6D0-45FDEE657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" b="6610"/>
          <a:stretch/>
        </p:blipFill>
        <p:spPr>
          <a:xfrm>
            <a:off x="5540106" y="464234"/>
            <a:ext cx="6417433" cy="6161649"/>
          </a:xfrm>
          <a:prstGeom prst="rect">
            <a:avLst/>
          </a:prstGeom>
        </p:spPr>
      </p:pic>
      <p:pic>
        <p:nvPicPr>
          <p:cNvPr id="7" name="j0074235">
            <a:hlinkClick r:id="" action="ppaction://media"/>
            <a:extLst>
              <a:ext uri="{FF2B5EF4-FFF2-40B4-BE49-F238E27FC236}">
                <a16:creationId xmlns:a16="http://schemas.microsoft.com/office/drawing/2014/main" id="{3FCFB4EA-4EA0-486B-8977-C13D30E7F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"/>
    </mc:Choice>
    <mc:Fallback>
      <p:transition spd="slow" advTm="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452CA4-3E43-4E9C-A1BD-AFBDB4D30E12}"/>
              </a:ext>
            </a:extLst>
          </p:cNvPr>
          <p:cNvSpPr/>
          <p:nvPr/>
        </p:nvSpPr>
        <p:spPr>
          <a:xfrm>
            <a:off x="261577" y="1086679"/>
            <a:ext cx="5328538" cy="4990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i="1" dirty="0">
                <a:solidFill>
                  <a:srgbClr val="7030A0"/>
                </a:solidFill>
              </a:rPr>
              <a:t>HSBC can help customers like Meera with a host of innovative services and provide them a wonderful customer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7C27D-3565-4330-B3B5-8ECC50E16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2" b="5985"/>
          <a:stretch/>
        </p:blipFill>
        <p:spPr>
          <a:xfrm>
            <a:off x="5759774" y="462116"/>
            <a:ext cx="5888276" cy="5615128"/>
          </a:xfrm>
          <a:prstGeom prst="rect">
            <a:avLst/>
          </a:prstGeom>
        </p:spPr>
      </p:pic>
      <p:pic>
        <p:nvPicPr>
          <p:cNvPr id="5" name="j0074235">
            <a:hlinkClick r:id="" action="ppaction://media"/>
            <a:extLst>
              <a:ext uri="{FF2B5EF4-FFF2-40B4-BE49-F238E27FC236}">
                <a16:creationId xmlns:a16="http://schemas.microsoft.com/office/drawing/2014/main" id="{229355C1-2DBB-4AEB-AC49-B834BF61E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"/>
    </mc:Choice>
    <mc:Fallback>
      <p:transition spd="slow" advTm="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4.7|3.7|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171</Words>
  <Application>Microsoft Office PowerPoint</Application>
  <PresentationFormat>Widescreen</PresentationFormat>
  <Paragraphs>24</Paragraphs>
  <Slides>11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 CHATTERJEE</dc:creator>
  <cp:lastModifiedBy>ARINDAM CHATTERJEE</cp:lastModifiedBy>
  <cp:revision>21</cp:revision>
  <dcterms:created xsi:type="dcterms:W3CDTF">2019-01-31T18:34:34Z</dcterms:created>
  <dcterms:modified xsi:type="dcterms:W3CDTF">2019-01-31T20:37:36Z</dcterms:modified>
</cp:coreProperties>
</file>